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147470623" r:id="rId2"/>
    <p:sldId id="2147470626" r:id="rId3"/>
    <p:sldId id="2147470625" r:id="rId4"/>
    <p:sldId id="214747062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1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98DFB2-7326-E14C-89CB-ADB1E8096D92}" v="28" dt="2025-01-15T07:33:35.5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69" autoAdjust="0"/>
    <p:restoredTop sz="86460" autoAdjust="0"/>
  </p:normalViewPr>
  <p:slideViewPr>
    <p:cSldViewPr snapToGrid="0">
      <p:cViewPr varScale="1">
        <p:scale>
          <a:sx n="63" d="100"/>
          <a:sy n="63" d="100"/>
        </p:scale>
        <p:origin x="780" y="82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050CCF-31FB-F44F-89B5-EBBDFF72BDB5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EE969-47D1-0546-A858-FE17688202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0125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>
          <a:extLst>
            <a:ext uri="{FF2B5EF4-FFF2-40B4-BE49-F238E27FC236}">
              <a16:creationId xmlns:a16="http://schemas.microsoft.com/office/drawing/2014/main" id="{FF795E88-B1F4-D17C-867E-812893A360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5:notes">
            <a:extLst>
              <a:ext uri="{FF2B5EF4-FFF2-40B4-BE49-F238E27FC236}">
                <a16:creationId xmlns:a16="http://schemas.microsoft.com/office/drawing/2014/main" id="{C0ABD1E1-710A-20BB-EF7C-61C8E370590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5" name="Google Shape;45;p45:notes">
            <a:extLst>
              <a:ext uri="{FF2B5EF4-FFF2-40B4-BE49-F238E27FC236}">
                <a16:creationId xmlns:a16="http://schemas.microsoft.com/office/drawing/2014/main" id="{305382A0-39A0-FA7C-1C06-54908F382E0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875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b="1"/>
          </a:p>
        </p:txBody>
      </p:sp>
    </p:spTree>
    <p:extLst>
      <p:ext uri="{BB962C8B-B14F-4D97-AF65-F5344CB8AC3E}">
        <p14:creationId xmlns:p14="http://schemas.microsoft.com/office/powerpoint/2010/main" val="34088516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>
          <a:extLst>
            <a:ext uri="{FF2B5EF4-FFF2-40B4-BE49-F238E27FC236}">
              <a16:creationId xmlns:a16="http://schemas.microsoft.com/office/drawing/2014/main" id="{B20E2401-7BFB-1170-8441-2EDD60B785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5:notes">
            <a:extLst>
              <a:ext uri="{FF2B5EF4-FFF2-40B4-BE49-F238E27FC236}">
                <a16:creationId xmlns:a16="http://schemas.microsoft.com/office/drawing/2014/main" id="{DBB36E4B-F4C5-2ED4-2F0A-FCE67267B10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5" name="Google Shape;45;p45:notes">
            <a:extLst>
              <a:ext uri="{FF2B5EF4-FFF2-40B4-BE49-F238E27FC236}">
                <a16:creationId xmlns:a16="http://schemas.microsoft.com/office/drawing/2014/main" id="{636A80DD-9153-BD89-0DEC-10048790EEF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875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b="1"/>
          </a:p>
        </p:txBody>
      </p:sp>
    </p:spTree>
    <p:extLst>
      <p:ext uri="{BB962C8B-B14F-4D97-AF65-F5344CB8AC3E}">
        <p14:creationId xmlns:p14="http://schemas.microsoft.com/office/powerpoint/2010/main" val="13363953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>
          <a:extLst>
            <a:ext uri="{FF2B5EF4-FFF2-40B4-BE49-F238E27FC236}">
              <a16:creationId xmlns:a16="http://schemas.microsoft.com/office/drawing/2014/main" id="{DCC0E74E-A97B-2AE6-C553-B9B5D6CDDD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5:notes">
            <a:extLst>
              <a:ext uri="{FF2B5EF4-FFF2-40B4-BE49-F238E27FC236}">
                <a16:creationId xmlns:a16="http://schemas.microsoft.com/office/drawing/2014/main" id="{FEAB4CE8-75C8-6EE5-5400-0AC23EB9A44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5" name="Google Shape;45;p45:notes">
            <a:extLst>
              <a:ext uri="{FF2B5EF4-FFF2-40B4-BE49-F238E27FC236}">
                <a16:creationId xmlns:a16="http://schemas.microsoft.com/office/drawing/2014/main" id="{60D1C320-17F4-82C1-5D06-4A7102F0565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875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b="1"/>
          </a:p>
        </p:txBody>
      </p:sp>
    </p:spTree>
    <p:extLst>
      <p:ext uri="{BB962C8B-B14F-4D97-AF65-F5344CB8AC3E}">
        <p14:creationId xmlns:p14="http://schemas.microsoft.com/office/powerpoint/2010/main" val="35516352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>
          <a:extLst>
            <a:ext uri="{FF2B5EF4-FFF2-40B4-BE49-F238E27FC236}">
              <a16:creationId xmlns:a16="http://schemas.microsoft.com/office/drawing/2014/main" id="{0B83F85B-D831-4AEA-7E15-8F06B86CD9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5:notes">
            <a:extLst>
              <a:ext uri="{FF2B5EF4-FFF2-40B4-BE49-F238E27FC236}">
                <a16:creationId xmlns:a16="http://schemas.microsoft.com/office/drawing/2014/main" id="{4AF1B7A4-1ED1-305D-C0F0-2DB9992D6BB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5" name="Google Shape;45;p45:notes">
            <a:extLst>
              <a:ext uri="{FF2B5EF4-FFF2-40B4-BE49-F238E27FC236}">
                <a16:creationId xmlns:a16="http://schemas.microsoft.com/office/drawing/2014/main" id="{A058C8A2-618A-1EDA-587C-CF9CAD273DC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875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b="1"/>
          </a:p>
        </p:txBody>
      </p:sp>
    </p:spTree>
    <p:extLst>
      <p:ext uri="{BB962C8B-B14F-4D97-AF65-F5344CB8AC3E}">
        <p14:creationId xmlns:p14="http://schemas.microsoft.com/office/powerpoint/2010/main" val="17514525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3E309-06F2-E16A-18DD-B9320842EC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37FB7F-4A4F-2DE6-5147-5A0CCEB38F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1E4B4-B381-D996-A3C6-B8FFA8C4B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42FC-2578-6247-BFA8-DD20D0E88A88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8F7399-5547-D457-6033-9D35F9B39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A9D177-4EF7-0288-500C-29A92EA36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A2AC-4901-F44D-B459-980C8219A7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20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D67D3-194D-483D-D0A0-3AE706316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D06732-2801-5226-BE75-A19190E3D0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E6A81B-AD3A-1330-6A2E-A1722E78E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42FC-2578-6247-BFA8-DD20D0E88A88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E22D2E-2EE2-3EF4-34F1-3CB845828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501A14-9310-944E-AD24-B541397C9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A2AC-4901-F44D-B459-980C8219A7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4851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9EA6BA-F9F9-D04E-8426-6974440127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E35D49-369E-98E7-7EB5-C5FAEF871D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65ED5F-73C7-7746-A794-DD66F317E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42FC-2578-6247-BFA8-DD20D0E88A88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C06397-4DC8-A926-906A-337E160DB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6F3AA7-931E-318C-05AF-57EE3AA7F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A2AC-4901-F44D-B459-980C8219A7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2310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F0A06-B1A4-47E2-70AC-C58C24EB8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EB951-468A-393E-695E-D354A9DFEF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D7684-47C2-0D7D-9AAA-EA2B62C89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42FC-2578-6247-BFA8-DD20D0E88A88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C8C8CA-1865-9C1D-15FA-7D6BD4594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A2CC5A-46DD-6662-827D-0272B4C86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A2AC-4901-F44D-B459-980C8219A7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361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93713-F426-C24E-E3F2-79A859941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19E55E-2C1B-7A79-087C-E5916E3CFE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A6D531-753A-D1B2-FD4F-64DC0E2C8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42FC-2578-6247-BFA8-DD20D0E88A88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F8E00E-FEF6-4765-B6C5-BA22B9489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83E943-0927-075B-B012-6342C77C4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A2AC-4901-F44D-B459-980C8219A7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7135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DC2DA-6D61-5D77-7AC6-501B44C4D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EB5C14-AE2B-7D4A-392A-DAA344DC35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27C4A1-B43E-2DDF-E137-34FE60E717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375A0E-89D6-FE0D-BA65-7DD31C904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42FC-2578-6247-BFA8-DD20D0E88A88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0A2A02-FFCE-73CB-199E-E12582A9A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365C26-A2B5-5E34-1C39-6D6EA6D9B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A2AC-4901-F44D-B459-980C8219A7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227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C688E-AB3A-117B-3A5D-8F9C48B05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D0CBD5-125E-6D50-3A2E-EC674526FF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959C35-4927-25D7-760A-A8D298532D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34CEB6-C97A-17B3-B6EA-D3332A31F3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025CD6-026F-5C75-6970-513543CDE2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020C1C-9599-8EEF-6EAC-CC3131301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42FC-2578-6247-BFA8-DD20D0E88A88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F05423-636A-36F1-C12B-24EE93125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8BDACF-2E20-DA54-37B6-CFBC9EE0E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A2AC-4901-F44D-B459-980C8219A7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9927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B0C1D-B682-F53E-D7D7-18ED8EE9B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04FBB3-A255-51FA-F055-316FE1740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42FC-2578-6247-BFA8-DD20D0E88A88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CA9C65-7198-EBA5-155D-D8FDA7F90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0DF75B-963C-8627-C6D3-C5FBC07A4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A2AC-4901-F44D-B459-980C8219A7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5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D2048A-A788-7F05-7B8D-5BB0A153A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42FC-2578-6247-BFA8-DD20D0E88A88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E6DF02-55B1-8C21-C3D4-BCAE7FD84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9AE5A6-66C8-9A47-00AC-5C6C8800B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A2AC-4901-F44D-B459-980C8219A7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586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BDB02-6DF6-6B2E-37D6-43F0413B5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FA9DE2-C0E5-A030-3E57-1BAEC1DCD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3CC193-584A-F68B-24EB-B1FB0F49D1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F9D9A6-ACB3-E91B-FCDF-1A1BCA33D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42FC-2578-6247-BFA8-DD20D0E88A88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FE5AD2-8B20-DBB4-64AD-1F8806A0B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BE9239-43FA-F059-5D97-51C2A8393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A2AC-4901-F44D-B459-980C8219A7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6089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1597E-AB56-1067-C186-CC7D28321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75A814-D5DD-1319-873B-2E119FF653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44667C-A56A-85A2-0161-7051D85302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A93A57-2E67-8036-EBA4-8D896DCE8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42FC-2578-6247-BFA8-DD20D0E88A88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4A7E41-5B90-81FB-6962-48B08916A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5A860E-ABBB-3973-DD18-D3BE7AC66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A2AC-4901-F44D-B459-980C8219A7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2895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3ABB5E-1CE5-F617-8E5F-ED9F99C00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EC359B-90C7-B745-09D5-B3890BB190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3EBBAB-3A62-3C01-84B3-66EDDD7D0D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B042FC-2578-6247-BFA8-DD20D0E88A88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6E3AF-83CA-B6ED-46D9-0D475475BC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B9279B-86B5-DB57-CB4B-27168F4CF9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30A2AC-4901-F44D-B459-980C8219A7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4931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researachfac@spi.ox.ac.uk" TargetMode="External"/><Relationship Id="rId5" Type="http://schemas.openxmlformats.org/officeDocument/2006/relationships/hyperlink" Target="mailto:jamie.lachman@spi.ox.ac.uk" TargetMode="Externa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>
          <a:extLst>
            <a:ext uri="{FF2B5EF4-FFF2-40B4-BE49-F238E27FC236}">
              <a16:creationId xmlns:a16="http://schemas.microsoft.com/office/drawing/2014/main" id="{EF1D787A-1ED5-4225-7BAB-8E75E851DC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4DE34-FCA1-C45E-6BE2-6935EFFE8E2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4800" y="242297"/>
            <a:ext cx="8842663" cy="58477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C406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Research strategy: Background</a:t>
            </a:r>
          </a:p>
        </p:txBody>
      </p:sp>
      <p:pic>
        <p:nvPicPr>
          <p:cNvPr id="4" name="Graphic 3" descr="DSPI and University of Oxford logos">
            <a:extLst>
              <a:ext uri="{FF2B5EF4-FFF2-40B4-BE49-F238E27FC236}">
                <a16:creationId xmlns:a16="http://schemas.microsoft.com/office/drawing/2014/main" id="{6385D4FF-5F8A-DE9B-F9AD-625C8B86C3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393268" y="242297"/>
            <a:ext cx="1419393" cy="67504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0CF7FD6-A817-2587-DFEC-A974430DCD48}"/>
              </a:ext>
            </a:extLst>
          </p:cNvPr>
          <p:cNvSpPr txBox="1"/>
          <p:nvPr/>
        </p:nvSpPr>
        <p:spPr>
          <a:xfrm>
            <a:off x="794657" y="1306286"/>
            <a:ext cx="10341429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21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Purpose: To provide an overall vision and strategy that promotes research excellence and collaboration within our Department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GB" sz="2000" dirty="0">
              <a:solidFill>
                <a:srgbClr val="0021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21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Development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21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Reviewed Central University and Social Science Division research strategies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21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Developed draft with Research Strategy Group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21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Sent to faculty and students for comments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21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Revised based on comments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21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Approved by Department Executive Committee</a:t>
            </a:r>
          </a:p>
        </p:txBody>
      </p:sp>
    </p:spTree>
    <p:extLst>
      <p:ext uri="{BB962C8B-B14F-4D97-AF65-F5344CB8AC3E}">
        <p14:creationId xmlns:p14="http://schemas.microsoft.com/office/powerpoint/2010/main" val="2148078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>
          <a:extLst>
            <a:ext uri="{FF2B5EF4-FFF2-40B4-BE49-F238E27FC236}">
              <a16:creationId xmlns:a16="http://schemas.microsoft.com/office/drawing/2014/main" id="{BE2576C7-F0E3-816E-0644-9BD3925B6A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60EB2-BC03-B9AA-5DBD-A6722D1B868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4800" y="242297"/>
            <a:ext cx="8842663" cy="58477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C406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Research strategy</a:t>
            </a:r>
          </a:p>
        </p:txBody>
      </p:sp>
      <p:pic>
        <p:nvPicPr>
          <p:cNvPr id="4" name="Graphic 3" descr="DSPI and University of Oxford logos">
            <a:extLst>
              <a:ext uri="{FF2B5EF4-FFF2-40B4-BE49-F238E27FC236}">
                <a16:creationId xmlns:a16="http://schemas.microsoft.com/office/drawing/2014/main" id="{B0DC97FB-FC41-57F1-B36C-7E89AF0E0C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393268" y="242297"/>
            <a:ext cx="1419393" cy="675044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632ADA9-7AEC-31FC-435F-F7D3C60D8816}"/>
              </a:ext>
            </a:extLst>
          </p:cNvPr>
          <p:cNvGraphicFramePr>
            <a:graphicFrameLocks noGrp="1"/>
          </p:cNvGraphicFramePr>
          <p:nvPr/>
        </p:nvGraphicFramePr>
        <p:xfrm>
          <a:off x="563412" y="1066800"/>
          <a:ext cx="11065176" cy="5431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7302">
                  <a:extLst>
                    <a:ext uri="{9D8B030D-6E8A-4147-A177-3AD203B41FA5}">
                      <a16:colId xmlns:a16="http://schemas.microsoft.com/office/drawing/2014/main" val="2053807945"/>
                    </a:ext>
                  </a:extLst>
                </a:gridCol>
                <a:gridCol w="6457874">
                  <a:extLst>
                    <a:ext uri="{9D8B030D-6E8A-4147-A177-3AD203B41FA5}">
                      <a16:colId xmlns:a16="http://schemas.microsoft.com/office/drawing/2014/main" val="3628243793"/>
                    </a:ext>
                  </a:extLst>
                </a:gridCol>
              </a:tblGrid>
              <a:tr h="511629"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Principle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Objective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94610049"/>
                  </a:ext>
                </a:extLst>
              </a:tr>
              <a:tr h="12086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800" b="0" kern="1200" dirty="0">
                          <a:solidFill>
                            <a:srgbClr val="00214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Excellence in social science research across the fields of comparative social policy and social intervention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kern="1200" dirty="0">
                          <a:solidFill>
                            <a:srgbClr val="00214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Expand our research base by strengthening existing initiatives and identifying new and emerging areas of research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45258885"/>
                  </a:ext>
                </a:extLst>
              </a:tr>
              <a:tr h="10773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b="0" kern="1200" dirty="0">
                          <a:solidFill>
                            <a:srgbClr val="00214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Commitment to equality, diversity, inclusion, and justice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kern="1200" dirty="0">
                          <a:solidFill>
                            <a:srgbClr val="00214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Embed equality, diversity, and inclusion within all facets of our research activity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7481591"/>
                  </a:ext>
                </a:extLst>
              </a:tr>
              <a:tr h="1208662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18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700" b="0" kern="1200" dirty="0">
                          <a:solidFill>
                            <a:srgbClr val="00214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 of diverse theoretical and methodological approaches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kern="1200" dirty="0">
                          <a:solidFill>
                            <a:srgbClr val="00214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Increase our range and depth of expertise in theoretical and methodological approaches</a:t>
                      </a:r>
                      <a:r>
                        <a:rPr lang="en-GB" sz="1700" kern="100" dirty="0">
                          <a:solidFill>
                            <a:srgbClr val="00214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promote interdisciplinarity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1395572"/>
                  </a:ext>
                </a:extLst>
              </a:tr>
              <a:tr h="14252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700" b="0" kern="1200" dirty="0">
                          <a:solidFill>
                            <a:srgbClr val="00214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 enabling environment for our researchers to develop intellectually and succeed in their research careers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kern="1200" dirty="0">
                          <a:solidFill>
                            <a:srgbClr val="00214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Build a research culture that supports intellectual development and growth within research career pathways and addresses the barriers early career, BAME researchers, and researchers who have historically been underrepresented in Oxford face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613321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2522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>
          <a:extLst>
            <a:ext uri="{FF2B5EF4-FFF2-40B4-BE49-F238E27FC236}">
              <a16:creationId xmlns:a16="http://schemas.microsoft.com/office/drawing/2014/main" id="{A070C3AD-5BC1-79A4-B553-9F0292BA69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5ABAB05-68D5-4125-B5DC-74F84AE3A9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Research strategy (continued)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6EC630-CE66-723B-B15F-CBBEB09B8774}"/>
              </a:ext>
            </a:extLst>
          </p:cNvPr>
          <p:cNvSpPr txBox="1">
            <a:spLocks/>
          </p:cNvSpPr>
          <p:nvPr/>
        </p:nvSpPr>
        <p:spPr>
          <a:xfrm>
            <a:off x="304800" y="242297"/>
            <a:ext cx="884266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0C406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Research strategy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C406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4" name="Graphic 3" descr="DSPI and University of Oxford logos">
            <a:extLst>
              <a:ext uri="{FF2B5EF4-FFF2-40B4-BE49-F238E27FC236}">
                <a16:creationId xmlns:a16="http://schemas.microsoft.com/office/drawing/2014/main" id="{EB4344C5-E804-6FA2-E688-D71BCA8863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393268" y="242297"/>
            <a:ext cx="1419393" cy="675044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4724636-3D9B-DF7A-15CC-2F2DFF3A77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5655797"/>
              </p:ext>
            </p:extLst>
          </p:nvPr>
        </p:nvGraphicFramePr>
        <p:xfrm>
          <a:off x="563412" y="1066800"/>
          <a:ext cx="11065176" cy="5431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7302">
                  <a:extLst>
                    <a:ext uri="{9D8B030D-6E8A-4147-A177-3AD203B41FA5}">
                      <a16:colId xmlns:a16="http://schemas.microsoft.com/office/drawing/2014/main" val="2053807945"/>
                    </a:ext>
                  </a:extLst>
                </a:gridCol>
                <a:gridCol w="6457874">
                  <a:extLst>
                    <a:ext uri="{9D8B030D-6E8A-4147-A177-3AD203B41FA5}">
                      <a16:colId xmlns:a16="http://schemas.microsoft.com/office/drawing/2014/main" val="3628243793"/>
                    </a:ext>
                  </a:extLst>
                </a:gridCol>
              </a:tblGrid>
              <a:tr h="511629"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Principle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Objective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94610049"/>
                  </a:ext>
                </a:extLst>
              </a:tr>
              <a:tr h="12086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kern="1200" dirty="0">
                          <a:solidFill>
                            <a:srgbClr val="00214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Commitment to assuring adequate funding to support the full range of activities associated with research excellence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12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700" kern="1200" dirty="0">
                          <a:solidFill>
                            <a:srgbClr val="00214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Create a diversified research income funding portfolio that can support a wide range of research activities at a high level of research excellence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45258885"/>
                  </a:ext>
                </a:extLst>
              </a:tr>
              <a:tr h="10773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b="0" kern="1200" dirty="0">
                          <a:solidFill>
                            <a:srgbClr val="00214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Advancement of research independence, collaboration, and shared learning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12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700" kern="1200" dirty="0">
                          <a:solidFill>
                            <a:srgbClr val="00214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Promote research independence while fostering collaboration and shared learning across research groups and individual researchers within the Department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7481591"/>
                  </a:ext>
                </a:extLst>
              </a:tr>
              <a:tr h="1208662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18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700" b="0" kern="100" dirty="0">
                          <a:solidFill>
                            <a:srgbClr val="00214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Meaningful</a:t>
                      </a:r>
                      <a:r>
                        <a:rPr lang="en-GB" sz="1700" b="0" kern="1200" dirty="0">
                          <a:solidFill>
                            <a:srgbClr val="00214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impact and engagement</a:t>
                      </a:r>
                      <a:r>
                        <a:rPr lang="en-GB" sz="1700" b="0" kern="100" dirty="0">
                          <a:solidFill>
                            <a:srgbClr val="00214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research</a:t>
                      </a:r>
                      <a:r>
                        <a:rPr lang="en-GB" sz="1700" b="0" kern="1200" dirty="0">
                          <a:solidFill>
                            <a:srgbClr val="00214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at local, nationals and global levels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12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700" kern="1200" dirty="0">
                          <a:solidFill>
                            <a:srgbClr val="00214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Enhance our impact and reputation through meaningful engagement with a range of stakeholders at local, national, and global levels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1395572"/>
                  </a:ext>
                </a:extLst>
              </a:tr>
              <a:tr h="1425297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18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700" b="0" kern="1200" dirty="0">
                          <a:solidFill>
                            <a:srgbClr val="00214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Commitment to ethical, transparent, and accessible research based on open science </a:t>
                      </a:r>
                      <a:r>
                        <a:rPr lang="en-GB" sz="1700" b="0" u="none" kern="1200" dirty="0">
                          <a:solidFill>
                            <a:srgbClr val="00214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principles</a:t>
                      </a:r>
                      <a:r>
                        <a:rPr lang="en-GB" sz="1700" b="0" kern="100" dirty="0">
                          <a:solidFill>
                            <a:srgbClr val="00214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GB" sz="1700" b="0" kern="1200" dirty="0">
                          <a:solidFill>
                            <a:srgbClr val="00214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equitable partnerships for research</a:t>
                      </a:r>
                      <a:endParaRPr lang="en-GB" sz="1700" b="0" kern="100" dirty="0">
                        <a:solidFill>
                          <a:srgbClr val="002147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12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700" kern="1200" dirty="0">
                          <a:solidFill>
                            <a:srgbClr val="00214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Advance integrity, ethics, accessibility, openness and equitable partnerships </a:t>
                      </a:r>
                      <a:r>
                        <a:rPr lang="en-GB" sz="1700" kern="100" dirty="0">
                          <a:solidFill>
                            <a:srgbClr val="00214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through our </a:t>
                      </a:r>
                      <a:r>
                        <a:rPr lang="en-GB" sz="1700" kern="1200" dirty="0">
                          <a:solidFill>
                            <a:srgbClr val="00214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research</a:t>
                      </a:r>
                      <a:r>
                        <a:rPr lang="en-GB" sz="1700" kern="100" dirty="0">
                          <a:solidFill>
                            <a:srgbClr val="00214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teaching activities</a:t>
                      </a:r>
                      <a:endParaRPr lang="en-GB" sz="1700" kern="100" dirty="0">
                        <a:solidFill>
                          <a:srgbClr val="002147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613321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8390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>
          <a:extLst>
            <a:ext uri="{FF2B5EF4-FFF2-40B4-BE49-F238E27FC236}">
              <a16:creationId xmlns:a16="http://schemas.microsoft.com/office/drawing/2014/main" id="{DF2F0CE9-A536-42A6-C902-0BE844AA9D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B5033-A662-87D4-3634-EF476EB9C1F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4800" y="242297"/>
            <a:ext cx="8842663" cy="58477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C406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Research strategy: Implementation</a:t>
            </a:r>
          </a:p>
        </p:txBody>
      </p:sp>
      <p:pic>
        <p:nvPicPr>
          <p:cNvPr id="4" name="Graphic 3" descr="DSPI and University of Oxford logos">
            <a:extLst>
              <a:ext uri="{FF2B5EF4-FFF2-40B4-BE49-F238E27FC236}">
                <a16:creationId xmlns:a16="http://schemas.microsoft.com/office/drawing/2014/main" id="{DCFFC62E-0C16-91BF-0E50-425F37F2E2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393268" y="242297"/>
            <a:ext cx="1419393" cy="67504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E105032-9208-44AF-333A-7492AE738C93}"/>
              </a:ext>
            </a:extLst>
          </p:cNvPr>
          <p:cNvSpPr txBox="1"/>
          <p:nvPr/>
        </p:nvSpPr>
        <p:spPr>
          <a:xfrm>
            <a:off x="508247" y="1000431"/>
            <a:ext cx="10988336" cy="54476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lvl="2" indent="-158750" algn="l">
              <a:spcAft>
                <a:spcPts val="600"/>
              </a:spcAft>
            </a:pPr>
            <a:r>
              <a:rPr lang="en-GB" sz="2400" b="0" i="0" u="none" strike="noStrike" dirty="0">
                <a:solidFill>
                  <a:srgbClr val="00214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Done/doing:</a:t>
            </a:r>
          </a:p>
          <a:p>
            <a:pPr marL="846138" lvl="3" indent="-396875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b="0" i="0" u="none" strike="noStrike" dirty="0">
                <a:solidFill>
                  <a:srgbClr val="00214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Participate in the REF PCE consultation</a:t>
            </a:r>
          </a:p>
          <a:p>
            <a:pPr marL="846138" lvl="3" indent="-396875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b="0" i="0" u="none" strike="noStrike" dirty="0">
                <a:solidFill>
                  <a:srgbClr val="00214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Apply for an SSD hub grant for our department</a:t>
            </a:r>
          </a:p>
          <a:p>
            <a:pPr marL="846138" lvl="3" indent="-396875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b="0" i="0" u="none" strike="noStrike" dirty="0">
                <a:solidFill>
                  <a:srgbClr val="00214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Implement new online ethics system</a:t>
            </a:r>
          </a:p>
          <a:p>
            <a:pPr marL="846138" lvl="3" indent="-396875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b="0" i="0" u="none" strike="noStrike" dirty="0">
                <a:solidFill>
                  <a:srgbClr val="00214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Provide platform for new members and ECRs </a:t>
            </a:r>
            <a:r>
              <a:rPr lang="en-GB" sz="2000" dirty="0">
                <a:solidFill>
                  <a:srgbClr val="0021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 Department Colloquium</a:t>
            </a:r>
          </a:p>
          <a:p>
            <a:pPr marL="846138" lvl="3" indent="-396875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21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Organise research impact series during Hilary and Trinity 2025</a:t>
            </a:r>
          </a:p>
          <a:p>
            <a:pPr marL="846138" lvl="3" indent="-396875" algn="l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b="0" i="0" u="none" strike="noStrike" dirty="0">
              <a:solidFill>
                <a:srgbClr val="002147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838" lvl="3" algn="l">
              <a:spcAft>
                <a:spcPts val="600"/>
              </a:spcAft>
            </a:pPr>
            <a:r>
              <a:rPr lang="en-GB" sz="2400" b="0" i="0" u="none" strike="noStrike" dirty="0">
                <a:solidFill>
                  <a:srgbClr val="00214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Future:</a:t>
            </a:r>
          </a:p>
          <a:p>
            <a:pPr marL="846138" lvl="3" indent="-352425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b="0" i="0" u="none" strike="noStrike" dirty="0">
                <a:solidFill>
                  <a:srgbClr val="00214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Establish system to statistically tracks research outputs and applications</a:t>
            </a:r>
          </a:p>
          <a:p>
            <a:pPr marL="846138" lvl="3" indent="-352425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b="0" i="0" u="none" strike="noStrike" dirty="0">
                <a:solidFill>
                  <a:srgbClr val="00214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Implementation of research mentorship programme within the Department</a:t>
            </a:r>
          </a:p>
          <a:p>
            <a:pPr marL="846138" lvl="3" indent="-352425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b="0" i="0" u="none" strike="noStrike" dirty="0">
                <a:solidFill>
                  <a:srgbClr val="00214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Invite the Development Office to talk about how to diversify funding portfolio</a:t>
            </a:r>
          </a:p>
          <a:p>
            <a:pPr marL="69850" lvl="1" algn="ctr">
              <a:spcAft>
                <a:spcPts val="600"/>
              </a:spcAft>
            </a:pPr>
            <a:endParaRPr lang="en-GB" sz="2000" b="0" i="0" u="none" strike="noStrike" dirty="0">
              <a:solidFill>
                <a:srgbClr val="002147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9850" lvl="1" algn="ctr">
              <a:spcAft>
                <a:spcPts val="600"/>
              </a:spcAft>
            </a:pPr>
            <a:r>
              <a:rPr lang="en-GB" sz="2000" b="0" i="0" u="none" strike="noStrike" dirty="0">
                <a:solidFill>
                  <a:srgbClr val="00214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Please send any other ideas for how we can implement our Research Strategy to </a:t>
            </a:r>
            <a:r>
              <a:rPr lang="en-GB" sz="2000" b="0" i="0" u="none" strike="noStrike" dirty="0">
                <a:solidFill>
                  <a:srgbClr val="00214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jamie.lachman@spi.ox.ac.uk</a:t>
            </a:r>
            <a:r>
              <a:rPr lang="en-GB" sz="2000" b="0" i="0" u="none" strike="noStrike" dirty="0">
                <a:solidFill>
                  <a:srgbClr val="00214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and </a:t>
            </a:r>
            <a:r>
              <a:rPr lang="en-GB" sz="2000" b="0" i="0" u="sng" strike="noStrike" dirty="0" err="1">
                <a:solidFill>
                  <a:srgbClr val="00214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6" tooltip="mailto:researachfac@spi.ox.ac.uk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researachfac@spi.ox.ac.</a:t>
            </a:r>
            <a:r>
              <a:rPr lang="en-GB" sz="2000" b="0" i="0" u="sng" strike="noStrike" dirty="0" err="1">
                <a:solidFill>
                  <a:srgbClr val="00214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uk</a:t>
            </a:r>
            <a:r>
              <a:rPr lang="en-GB" sz="2000" b="0" i="0" u="sng" strike="noStrike" dirty="0">
                <a:solidFill>
                  <a:srgbClr val="00214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715906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443</Words>
  <Application>Microsoft Office PowerPoint</Application>
  <PresentationFormat>Widescreen</PresentationFormat>
  <Paragraphs>46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Research strategy: Background</vt:lpstr>
      <vt:lpstr>Research strategy</vt:lpstr>
      <vt:lpstr>Research strategy (continued)</vt:lpstr>
      <vt:lpstr>Research strategy: Implementation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strategy: Background</dc:title>
  <dc:creator>Jamie Lachman</dc:creator>
  <cp:lastModifiedBy>Faith Inch</cp:lastModifiedBy>
  <cp:revision>3</cp:revision>
  <dcterms:created xsi:type="dcterms:W3CDTF">2025-01-13T17:44:42Z</dcterms:created>
  <dcterms:modified xsi:type="dcterms:W3CDTF">2025-05-29T10:59:48Z</dcterms:modified>
</cp:coreProperties>
</file>