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147470623" r:id="rId2"/>
    <p:sldId id="2147470626" r:id="rId3"/>
    <p:sldId id="2147470625" r:id="rId4"/>
    <p:sldId id="214747062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8DFB2-7326-E14C-89CB-ADB1E8096D92}" v="28" dt="2025-01-15T07:33:3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86460" autoAdjust="0"/>
  </p:normalViewPr>
  <p:slideViewPr>
    <p:cSldViewPr snapToGrid="0">
      <p:cViewPr varScale="1">
        <p:scale>
          <a:sx n="63" d="100"/>
          <a:sy n="63" d="100"/>
        </p:scale>
        <p:origin x="780" y="8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50CCF-31FB-F44F-89B5-EBBDFF72BDB5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EE969-47D1-0546-A858-FE17688202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2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>
          <a:extLst>
            <a:ext uri="{FF2B5EF4-FFF2-40B4-BE49-F238E27FC236}">
              <a16:creationId xmlns:a16="http://schemas.microsoft.com/office/drawing/2014/main" id="{FF795E88-B1F4-D17C-867E-812893A360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5:notes">
            <a:extLst>
              <a:ext uri="{FF2B5EF4-FFF2-40B4-BE49-F238E27FC236}">
                <a16:creationId xmlns:a16="http://schemas.microsoft.com/office/drawing/2014/main" id="{C0ABD1E1-710A-20BB-EF7C-61C8E37059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45:notes">
            <a:extLst>
              <a:ext uri="{FF2B5EF4-FFF2-40B4-BE49-F238E27FC236}">
                <a16:creationId xmlns:a16="http://schemas.microsoft.com/office/drawing/2014/main" id="{305382A0-39A0-FA7C-1C06-54908F382E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/>
          </a:p>
        </p:txBody>
      </p:sp>
    </p:spTree>
    <p:extLst>
      <p:ext uri="{BB962C8B-B14F-4D97-AF65-F5344CB8AC3E}">
        <p14:creationId xmlns:p14="http://schemas.microsoft.com/office/powerpoint/2010/main" val="3408851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>
          <a:extLst>
            <a:ext uri="{FF2B5EF4-FFF2-40B4-BE49-F238E27FC236}">
              <a16:creationId xmlns:a16="http://schemas.microsoft.com/office/drawing/2014/main" id="{B20E2401-7BFB-1170-8441-2EDD60B78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5:notes">
            <a:extLst>
              <a:ext uri="{FF2B5EF4-FFF2-40B4-BE49-F238E27FC236}">
                <a16:creationId xmlns:a16="http://schemas.microsoft.com/office/drawing/2014/main" id="{DBB36E4B-F4C5-2ED4-2F0A-FCE67267B1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45:notes">
            <a:extLst>
              <a:ext uri="{FF2B5EF4-FFF2-40B4-BE49-F238E27FC236}">
                <a16:creationId xmlns:a16="http://schemas.microsoft.com/office/drawing/2014/main" id="{636A80DD-9153-BD89-0DEC-10048790EE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/>
          </a:p>
        </p:txBody>
      </p:sp>
    </p:spTree>
    <p:extLst>
      <p:ext uri="{BB962C8B-B14F-4D97-AF65-F5344CB8AC3E}">
        <p14:creationId xmlns:p14="http://schemas.microsoft.com/office/powerpoint/2010/main" val="133639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>
          <a:extLst>
            <a:ext uri="{FF2B5EF4-FFF2-40B4-BE49-F238E27FC236}">
              <a16:creationId xmlns:a16="http://schemas.microsoft.com/office/drawing/2014/main" id="{DCC0E74E-A97B-2AE6-C553-B9B5D6CDD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5:notes">
            <a:extLst>
              <a:ext uri="{FF2B5EF4-FFF2-40B4-BE49-F238E27FC236}">
                <a16:creationId xmlns:a16="http://schemas.microsoft.com/office/drawing/2014/main" id="{FEAB4CE8-75C8-6EE5-5400-0AC23EB9A4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45:notes">
            <a:extLst>
              <a:ext uri="{FF2B5EF4-FFF2-40B4-BE49-F238E27FC236}">
                <a16:creationId xmlns:a16="http://schemas.microsoft.com/office/drawing/2014/main" id="{60D1C320-17F4-82C1-5D06-4A7102F056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/>
          </a:p>
        </p:txBody>
      </p:sp>
    </p:spTree>
    <p:extLst>
      <p:ext uri="{BB962C8B-B14F-4D97-AF65-F5344CB8AC3E}">
        <p14:creationId xmlns:p14="http://schemas.microsoft.com/office/powerpoint/2010/main" val="3551635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>
          <a:extLst>
            <a:ext uri="{FF2B5EF4-FFF2-40B4-BE49-F238E27FC236}">
              <a16:creationId xmlns:a16="http://schemas.microsoft.com/office/drawing/2014/main" id="{0B83F85B-D831-4AEA-7E15-8F06B86CD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5:notes">
            <a:extLst>
              <a:ext uri="{FF2B5EF4-FFF2-40B4-BE49-F238E27FC236}">
                <a16:creationId xmlns:a16="http://schemas.microsoft.com/office/drawing/2014/main" id="{4AF1B7A4-1ED1-305D-C0F0-2DB9992D6B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45:notes">
            <a:extLst>
              <a:ext uri="{FF2B5EF4-FFF2-40B4-BE49-F238E27FC236}">
                <a16:creationId xmlns:a16="http://schemas.microsoft.com/office/drawing/2014/main" id="{A058C8A2-618A-1EDA-587C-CF9CAD273D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/>
          </a:p>
        </p:txBody>
      </p:sp>
    </p:spTree>
    <p:extLst>
      <p:ext uri="{BB962C8B-B14F-4D97-AF65-F5344CB8AC3E}">
        <p14:creationId xmlns:p14="http://schemas.microsoft.com/office/powerpoint/2010/main" val="175145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3E309-06F2-E16A-18DD-B9320842E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7FB7F-4A4F-2DE6-5147-5A0CCEB38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1E4B4-B381-D996-A3C6-B8FFA8C4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7399-5547-D457-6033-9D35F9B3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9D177-4EF7-0288-500C-29A92EA36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D67D3-194D-483D-D0A0-3AE706316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06732-2801-5226-BE75-A19190E3D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6A81B-AD3A-1330-6A2E-A1722E78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22D2E-2EE2-3EF4-34F1-3CB84582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01A14-9310-944E-AD24-B541397C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85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EA6BA-F9F9-D04E-8426-697444012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35D49-369E-98E7-7EB5-C5FAEF871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5ED5F-73C7-7746-A794-DD66F317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06397-4DC8-A926-906A-337E160D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F3AA7-931E-318C-05AF-57EE3AA7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1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0A06-B1A4-47E2-70AC-C58C24EB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EB951-468A-393E-695E-D354A9DFE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D7684-47C2-0D7D-9AAA-EA2B62C8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8C8CA-1865-9C1D-15FA-7D6BD459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2CC5A-46DD-6662-827D-0272B4C8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6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3713-F426-C24E-E3F2-79A859941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9E55E-2C1B-7A79-087C-E5916E3CF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6D531-753A-D1B2-FD4F-64DC0E2C8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8E00E-FEF6-4765-B6C5-BA22B948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3E943-0927-075B-B012-6342C77C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3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DC2DA-6D61-5D77-7AC6-501B44C4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5C14-AE2B-7D4A-392A-DAA344DC3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7C4A1-B43E-2DDF-E137-34FE60E71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75A0E-89D6-FE0D-BA65-7DD31C90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A2A02-FFCE-73CB-199E-E12582A9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65C26-A2B5-5E34-1C39-6D6EA6D9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22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688E-AB3A-117B-3A5D-8F9C48B0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0CBD5-125E-6D50-3A2E-EC674526F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59C35-4927-25D7-760A-A8D298532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4CEB6-C97A-17B3-B6EA-D3332A31F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025CD6-026F-5C75-6970-513543CDE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020C1C-9599-8EEF-6EAC-CC313130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05423-636A-36F1-C12B-24EE9312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BDACF-2E20-DA54-37B6-CFBC9EE0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2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0C1D-B682-F53E-D7D7-18ED8EE9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4FBB3-A255-51FA-F055-316FE174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A9C65-7198-EBA5-155D-D8FDA7F9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DF75B-963C-8627-C6D3-C5FBC07A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2048A-A788-7F05-7B8D-5BB0A153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6DF02-55B1-8C21-C3D4-BCAE7FD8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AE5A6-66C8-9A47-00AC-5C6C8800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6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BDB02-6DF6-6B2E-37D6-43F0413B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A9DE2-C0E5-A030-3E57-1BAEC1DCD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CC193-584A-F68B-24EB-B1FB0F49D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9D9A6-ACB3-E91B-FCDF-1A1BCA33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E5AD2-8B20-DBB4-64AD-1F8806A0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E9239-43FA-F059-5D97-51C2A839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8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1597E-AB56-1067-C186-CC7D2832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5A814-D5DD-1319-873B-2E119FF65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4667C-A56A-85A2-0161-7051D8530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93A57-2E67-8036-EBA4-8D896DCE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A7E41-5B90-81FB-6962-48B08916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A860E-ABBB-3973-DD18-D3BE7AC6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89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ABB5E-1CE5-F617-8E5F-ED9F99C0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C359B-90C7-B745-09D5-B3890BB19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EBBAB-3A62-3C01-84B3-66EDDD7D0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B042FC-2578-6247-BFA8-DD20D0E88A88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6E3AF-83CA-B6ED-46D9-0D475475B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9279B-86B5-DB57-CB4B-27168F4CF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0A2AC-4901-F44D-B459-980C8219A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3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esearachfac@spi.ox.ac.uk" TargetMode="External"/><Relationship Id="rId5" Type="http://schemas.openxmlformats.org/officeDocument/2006/relationships/hyperlink" Target="mailto:jamie.lachman@spi.ox.ac.uk" TargetMode="Externa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>
          <a:extLst>
            <a:ext uri="{FF2B5EF4-FFF2-40B4-BE49-F238E27FC236}">
              <a16:creationId xmlns:a16="http://schemas.microsoft.com/office/drawing/2014/main" id="{EF1D787A-1ED5-4225-7BAB-8E75E851DC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4DE34-FCA1-C45E-6BE2-6935EFFE8E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800" y="242297"/>
            <a:ext cx="8842663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C40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strategy: Background</a:t>
            </a:r>
          </a:p>
        </p:txBody>
      </p:sp>
      <p:pic>
        <p:nvPicPr>
          <p:cNvPr id="4" name="Graphic 3" descr="DSPI and University of Oxford logos">
            <a:extLst>
              <a:ext uri="{FF2B5EF4-FFF2-40B4-BE49-F238E27FC236}">
                <a16:creationId xmlns:a16="http://schemas.microsoft.com/office/drawing/2014/main" id="{6385D4FF-5F8A-DE9B-F9AD-625C8B86C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93268" y="242297"/>
            <a:ext cx="1419393" cy="675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CF7FD6-A817-2587-DFEC-A974430DCD48}"/>
              </a:ext>
            </a:extLst>
          </p:cNvPr>
          <p:cNvSpPr txBox="1"/>
          <p:nvPr/>
        </p:nvSpPr>
        <p:spPr>
          <a:xfrm>
            <a:off x="794657" y="1306286"/>
            <a:ext cx="1034142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To provide an overall vision and strategy that promotes research excellence and collaboration within our Department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1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Central University and Social Science Division research strategies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draft with Research Strategy Group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 to faculty and students for comments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based on comments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by Department 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214807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>
          <a:extLst>
            <a:ext uri="{FF2B5EF4-FFF2-40B4-BE49-F238E27FC236}">
              <a16:creationId xmlns:a16="http://schemas.microsoft.com/office/drawing/2014/main" id="{BE2576C7-F0E3-816E-0644-9BD3925B6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60EB2-BC03-B9AA-5DBD-A6722D1B86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800" y="242297"/>
            <a:ext cx="8842663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C40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strategy</a:t>
            </a:r>
          </a:p>
        </p:txBody>
      </p:sp>
      <p:pic>
        <p:nvPicPr>
          <p:cNvPr id="4" name="Graphic 3" descr="DSPI and University of Oxford logos">
            <a:extLst>
              <a:ext uri="{FF2B5EF4-FFF2-40B4-BE49-F238E27FC236}">
                <a16:creationId xmlns:a16="http://schemas.microsoft.com/office/drawing/2014/main" id="{B0DC97FB-FC41-57F1-B36C-7E89AF0E0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93268" y="242297"/>
            <a:ext cx="1419393" cy="67504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32ADA9-7AEC-31FC-435F-F7D3C60D8816}"/>
              </a:ext>
            </a:extLst>
          </p:cNvPr>
          <p:cNvGraphicFramePr>
            <a:graphicFrameLocks noGrp="1"/>
          </p:cNvGraphicFramePr>
          <p:nvPr/>
        </p:nvGraphicFramePr>
        <p:xfrm>
          <a:off x="563412" y="1066800"/>
          <a:ext cx="11065176" cy="5431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7302">
                  <a:extLst>
                    <a:ext uri="{9D8B030D-6E8A-4147-A177-3AD203B41FA5}">
                      <a16:colId xmlns:a16="http://schemas.microsoft.com/office/drawing/2014/main" val="2053807945"/>
                    </a:ext>
                  </a:extLst>
                </a:gridCol>
                <a:gridCol w="6457874">
                  <a:extLst>
                    <a:ext uri="{9D8B030D-6E8A-4147-A177-3AD203B41FA5}">
                      <a16:colId xmlns:a16="http://schemas.microsoft.com/office/drawing/2014/main" val="3628243793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4610049"/>
                  </a:ext>
                </a:extLst>
              </a:tr>
              <a:tr h="1208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Excellence in social science research across the fields of comparative social policy and social 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Expand our research base by strengthening existing initiatives and identifying new and emerging areas of research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5258885"/>
                  </a:ext>
                </a:extLst>
              </a:tr>
              <a:tr h="1077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Commitment to equality, diversity, inclusion, and justice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Embed equality, diversity, and inclusion within all facets of our research activity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481591"/>
                  </a:ext>
                </a:extLst>
              </a:tr>
              <a:tr h="120866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of diverse theoretical and methodological approaches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our range and depth of expertise in theoretical and methodological approaches</a:t>
                      </a:r>
                      <a:r>
                        <a:rPr lang="en-GB" sz="1700" kern="1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promote interdisciplinarity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395572"/>
                  </a:ext>
                </a:extLst>
              </a:tr>
              <a:tr h="14252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enabling environment for our researchers to develop intellectually and succeed in their research careers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 a research culture that supports intellectual development and growth within research career pathways and addresses the barriers early career, BAME researchers, and researchers who have historically been underrepresented in Oxford face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332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52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>
          <a:extLst>
            <a:ext uri="{FF2B5EF4-FFF2-40B4-BE49-F238E27FC236}">
              <a16:creationId xmlns:a16="http://schemas.microsoft.com/office/drawing/2014/main" id="{A070C3AD-5BC1-79A4-B553-9F0292BA6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ABAB05-68D5-4125-B5DC-74F84AE3A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Research strategy (continued)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EC630-CE66-723B-B15F-CBBEB09B8774}"/>
              </a:ext>
            </a:extLst>
          </p:cNvPr>
          <p:cNvSpPr txBox="1">
            <a:spLocks/>
          </p:cNvSpPr>
          <p:nvPr/>
        </p:nvSpPr>
        <p:spPr>
          <a:xfrm>
            <a:off x="304800" y="242297"/>
            <a:ext cx="88426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C40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strategy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C406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Graphic 3" descr="DSPI and University of Oxford logos">
            <a:extLst>
              <a:ext uri="{FF2B5EF4-FFF2-40B4-BE49-F238E27FC236}">
                <a16:creationId xmlns:a16="http://schemas.microsoft.com/office/drawing/2014/main" id="{EB4344C5-E804-6FA2-E688-D71BCA8863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93268" y="242297"/>
            <a:ext cx="1419393" cy="67504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4724636-3D9B-DF7A-15CC-2F2DFF3A7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655797"/>
              </p:ext>
            </p:extLst>
          </p:nvPr>
        </p:nvGraphicFramePr>
        <p:xfrm>
          <a:off x="563412" y="1066800"/>
          <a:ext cx="11065176" cy="5431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7302">
                  <a:extLst>
                    <a:ext uri="{9D8B030D-6E8A-4147-A177-3AD203B41FA5}">
                      <a16:colId xmlns:a16="http://schemas.microsoft.com/office/drawing/2014/main" val="2053807945"/>
                    </a:ext>
                  </a:extLst>
                </a:gridCol>
                <a:gridCol w="6457874">
                  <a:extLst>
                    <a:ext uri="{9D8B030D-6E8A-4147-A177-3AD203B41FA5}">
                      <a16:colId xmlns:a16="http://schemas.microsoft.com/office/drawing/2014/main" val="3628243793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4610049"/>
                  </a:ext>
                </a:extLst>
              </a:tr>
              <a:tr h="1208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Commitment to assuring adequate funding to support the full range of activities associated with research excellence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a diversified research income funding portfolio that can support a wide range of research activities at a high level of research excellence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5258885"/>
                  </a:ext>
                </a:extLst>
              </a:tr>
              <a:tr h="1077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Advancement of research independence, collaboration, and shared learning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research independence while fostering collaboration and shared learning across research groups and individual researchers within the Department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481591"/>
                  </a:ext>
                </a:extLst>
              </a:tr>
              <a:tr h="120866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700" b="0" kern="1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Meaningful</a:t>
                      </a: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impact and engagement</a:t>
                      </a:r>
                      <a:r>
                        <a:rPr lang="en-GB" sz="1700" b="0" kern="1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research</a:t>
                      </a: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local, nationals and global levels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 our impact and reputation through meaningful engagement with a range of stakeholders at local, national, and global levels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395572"/>
                  </a:ext>
                </a:extLst>
              </a:tr>
              <a:tr h="142529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Commitment to ethical, transparent, and accessible research based on open science </a:t>
                      </a:r>
                      <a:r>
                        <a:rPr lang="en-GB" sz="1700" b="0" u="none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</a:t>
                      </a:r>
                      <a:r>
                        <a:rPr lang="en-GB" sz="1700" b="0" kern="1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700" b="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equitable partnerships for research</a:t>
                      </a:r>
                      <a:endParaRPr lang="en-GB" sz="1700" b="0" kern="100" dirty="0">
                        <a:solidFill>
                          <a:srgbClr val="002147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1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 integrity, ethics, accessibility, openness and equitable partnerships </a:t>
                      </a:r>
                      <a:r>
                        <a:rPr lang="en-GB" sz="1700" kern="1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through our </a:t>
                      </a:r>
                      <a:r>
                        <a:rPr lang="en-GB" sz="1700" kern="12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lang="en-GB" sz="1700" kern="100" dirty="0">
                          <a:solidFill>
                            <a:srgbClr val="00214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teaching activities</a:t>
                      </a:r>
                      <a:endParaRPr lang="en-GB" sz="1700" kern="100" dirty="0">
                        <a:solidFill>
                          <a:srgbClr val="002147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332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9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>
          <a:extLst>
            <a:ext uri="{FF2B5EF4-FFF2-40B4-BE49-F238E27FC236}">
              <a16:creationId xmlns:a16="http://schemas.microsoft.com/office/drawing/2014/main" id="{DF2F0CE9-A536-42A6-C902-0BE844AA9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B5033-A662-87D4-3634-EF476EB9C1F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800" y="242297"/>
            <a:ext cx="8842663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C40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strategy: Implementation</a:t>
            </a:r>
          </a:p>
        </p:txBody>
      </p:sp>
      <p:pic>
        <p:nvPicPr>
          <p:cNvPr id="4" name="Graphic 3" descr="DSPI and University of Oxford logos">
            <a:extLst>
              <a:ext uri="{FF2B5EF4-FFF2-40B4-BE49-F238E27FC236}">
                <a16:creationId xmlns:a16="http://schemas.microsoft.com/office/drawing/2014/main" id="{DCFFC62E-0C16-91BF-0E50-425F37F2E2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93268" y="242297"/>
            <a:ext cx="1419393" cy="675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105032-9208-44AF-333A-7492AE738C93}"/>
              </a:ext>
            </a:extLst>
          </p:cNvPr>
          <p:cNvSpPr txBox="1"/>
          <p:nvPr/>
        </p:nvSpPr>
        <p:spPr>
          <a:xfrm>
            <a:off x="508247" y="1000431"/>
            <a:ext cx="10988336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2" indent="-158750" algn="l">
              <a:spcAft>
                <a:spcPts val="600"/>
              </a:spcAft>
            </a:pPr>
            <a:r>
              <a:rPr lang="en-GB" sz="24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Done/doing:</a:t>
            </a:r>
          </a:p>
          <a:p>
            <a:pPr marL="846138" lvl="3" indent="-3968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Participate in the REF PCE consultation</a:t>
            </a:r>
          </a:p>
          <a:p>
            <a:pPr marL="846138" lvl="3" indent="-3968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Apply for an SSD hub grant for our department</a:t>
            </a:r>
          </a:p>
          <a:p>
            <a:pPr marL="846138" lvl="3" indent="-3968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 new online ethics system</a:t>
            </a:r>
          </a:p>
          <a:p>
            <a:pPr marL="846138" lvl="3" indent="-3968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platform for new members and ECRs </a:t>
            </a:r>
            <a:r>
              <a:rPr lang="en-GB" sz="20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Department Colloquium</a:t>
            </a:r>
          </a:p>
          <a:p>
            <a:pPr marL="846138" lvl="3" indent="-39687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 research impact series during Hilary and Trinity 2025</a:t>
            </a:r>
          </a:p>
          <a:p>
            <a:pPr marL="846138" lvl="3" indent="-396875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b="0" i="0" u="none" strike="noStrike" dirty="0">
              <a:solidFill>
                <a:srgbClr val="00214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38" lvl="3" algn="l">
              <a:spcAft>
                <a:spcPts val="600"/>
              </a:spcAft>
            </a:pPr>
            <a:r>
              <a:rPr lang="en-GB" sz="24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Future:</a:t>
            </a:r>
          </a:p>
          <a:p>
            <a:pPr marL="846138" lvl="3" indent="-35242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Establish system to statistically tracks research outputs and applications</a:t>
            </a:r>
          </a:p>
          <a:p>
            <a:pPr marL="846138" lvl="3" indent="-35242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Implementation of research mentorship programme within the Department</a:t>
            </a:r>
          </a:p>
          <a:p>
            <a:pPr marL="846138" lvl="3" indent="-352425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Invite the Development Office to talk about how to diversify funding portfolio</a:t>
            </a:r>
          </a:p>
          <a:p>
            <a:pPr marL="69850" lvl="1" algn="ctr">
              <a:spcAft>
                <a:spcPts val="600"/>
              </a:spcAft>
            </a:pPr>
            <a:endParaRPr lang="en-GB" sz="2000" b="0" i="0" u="none" strike="noStrike" dirty="0">
              <a:solidFill>
                <a:srgbClr val="00214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850" lvl="1" algn="ctr">
              <a:spcAft>
                <a:spcPts val="600"/>
              </a:spcAft>
            </a:pP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 send any other ideas for how we can implement our Research Strategy to </a:t>
            </a: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jamie.lachman@spi.ox.ac.uk</a:t>
            </a:r>
            <a:r>
              <a:rPr lang="en-GB" sz="2000" b="0" i="0" u="none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and </a:t>
            </a:r>
            <a:r>
              <a:rPr lang="en-GB" sz="2000" b="0" i="0" u="sng" strike="noStrike" dirty="0" err="1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mailto:researachfac@spi.ox.ac.u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researachfac@spi.ox.ac.</a:t>
            </a:r>
            <a:r>
              <a:rPr lang="en-GB" sz="2000" b="0" i="0" u="sng" strike="noStrike" dirty="0" err="1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  <a:r>
              <a:rPr lang="en-GB" sz="2000" b="0" i="0" u="sng" strike="noStrike" dirty="0">
                <a:solidFill>
                  <a:srgbClr val="00214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59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443</Words>
  <Application>Microsoft Office PowerPoint</Application>
  <PresentationFormat>Widescreen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Research strategy: Background</vt:lpstr>
      <vt:lpstr>Research strategy</vt:lpstr>
      <vt:lpstr>Research strategy (continued)</vt:lpstr>
      <vt:lpstr>Research strategy: 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strategy: Background</dc:title>
  <dc:creator>Jamie Lachman</dc:creator>
  <cp:lastModifiedBy>Faith Inch</cp:lastModifiedBy>
  <cp:revision>3</cp:revision>
  <dcterms:created xsi:type="dcterms:W3CDTF">2025-01-13T17:44:42Z</dcterms:created>
  <dcterms:modified xsi:type="dcterms:W3CDTF">2025-05-29T10:59:48Z</dcterms:modified>
</cp:coreProperties>
</file>